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No trade by country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08-21-2022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Bahrain: Percent fed:1.7%</a:t>
            </a:r>
          </a:p>
        </p:txBody>
      </p:sp>
      <p:pic>
        <p:nvPicPr>
          <p:cNvPr id="3" name="Picture 2" descr="no_tradeBahr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Paraguay: Percent fed:398.5%</a:t>
            </a:r>
          </a:p>
        </p:txBody>
      </p:sp>
      <p:pic>
        <p:nvPicPr>
          <p:cNvPr id="3" name="Picture 2" descr="no_tradePara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Peru: Percent fed:49.0%</a:t>
            </a:r>
          </a:p>
        </p:txBody>
      </p:sp>
      <p:pic>
        <p:nvPicPr>
          <p:cNvPr id="3" name="Picture 2" descr="no_tradePer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Philippines: Percent fed:65.7%</a:t>
            </a:r>
          </a:p>
        </p:txBody>
      </p:sp>
      <p:pic>
        <p:nvPicPr>
          <p:cNvPr id="3" name="Picture 2" descr="no_tradePhilippi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Qatar: Percent fed:1.6%</a:t>
            </a:r>
          </a:p>
        </p:txBody>
      </p:sp>
      <p:pic>
        <p:nvPicPr>
          <p:cNvPr id="3" name="Picture 2" descr="no_tradeQat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Russian Federation: Percent fed:49.0%</a:t>
            </a:r>
          </a:p>
        </p:txBody>
      </p:sp>
      <p:pic>
        <p:nvPicPr>
          <p:cNvPr id="3" name="Picture 2" descr="no_tradeRussian Fede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Rwanda: Percent fed:29.2%</a:t>
            </a:r>
          </a:p>
        </p:txBody>
      </p:sp>
      <p:pic>
        <p:nvPicPr>
          <p:cNvPr id="3" name="Picture 2" descr="no_tradeRw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Saudi Arabia: Percent fed:35.9%</a:t>
            </a:r>
          </a:p>
        </p:txBody>
      </p:sp>
      <p:pic>
        <p:nvPicPr>
          <p:cNvPr id="3" name="Picture 2" descr="no_tradeSaudi Ara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Senegal: Percent fed:113.5%</a:t>
            </a:r>
          </a:p>
        </p:txBody>
      </p:sp>
      <p:pic>
        <p:nvPicPr>
          <p:cNvPr id="3" name="Picture 2" descr="no_tradeSen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Serbia: Percent fed:85.5%</a:t>
            </a:r>
          </a:p>
        </p:txBody>
      </p:sp>
      <p:pic>
        <p:nvPicPr>
          <p:cNvPr id="3" name="Picture 2" descr="no_tradeSer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Leone: Percent fed:46.1%</a:t>
            </a:r>
          </a:p>
        </p:txBody>
      </p:sp>
      <p:pic>
        <p:nvPicPr>
          <p:cNvPr id="3" name="Picture 2" descr="no_tradeSierra Le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Bangladesh: Percent fed:81.9%</a:t>
            </a:r>
          </a:p>
        </p:txBody>
      </p:sp>
      <p:pic>
        <p:nvPicPr>
          <p:cNvPr id="3" name="Picture 2" descr="no_tradeBanglade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Singapore: Percent fed:1.6%</a:t>
            </a:r>
          </a:p>
        </p:txBody>
      </p:sp>
      <p:pic>
        <p:nvPicPr>
          <p:cNvPr id="3" name="Picture 2" descr="no_tradeSingap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Somalia: Percent fed:34.3%</a:t>
            </a:r>
          </a:p>
        </p:txBody>
      </p:sp>
      <p:pic>
        <p:nvPicPr>
          <p:cNvPr id="3" name="Picture 2" descr="no_tradeSom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Africa: Percent fed:56.5%</a:t>
            </a:r>
          </a:p>
        </p:txBody>
      </p:sp>
      <p:pic>
        <p:nvPicPr>
          <p:cNvPr id="3" name="Picture 2" descr="no_tradeSouth Af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Sudan: Percent fed:49.0%</a:t>
            </a:r>
          </a:p>
        </p:txBody>
      </p:sp>
      <p:pic>
        <p:nvPicPr>
          <p:cNvPr id="3" name="Picture 2" descr="no_tradeSouth 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Sri Lanka: Percent fed:77.7%</a:t>
            </a:r>
          </a:p>
        </p:txBody>
      </p:sp>
      <p:pic>
        <p:nvPicPr>
          <p:cNvPr id="3" name="Picture 2" descr="no_tradeSri Lan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Sudan: Percent fed:62.7%</a:t>
            </a:r>
          </a:p>
        </p:txBody>
      </p:sp>
      <p:pic>
        <p:nvPicPr>
          <p:cNvPr id="3" name="Picture 2" descr="no_trade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Suriname: Percent fed:71.1%</a:t>
            </a:r>
          </a:p>
        </p:txBody>
      </p:sp>
      <p:pic>
        <p:nvPicPr>
          <p:cNvPr id="3" name="Picture 2" descr="no_tradeSuri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Switzerland: Percent fed:20.6%</a:t>
            </a:r>
          </a:p>
        </p:txBody>
      </p:sp>
      <p:pic>
        <p:nvPicPr>
          <p:cNvPr id="3" name="Picture 2" descr="no_tradeSwitzer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Syrian Arab Republic: Percent fed:65.7%</a:t>
            </a:r>
          </a:p>
        </p:txBody>
      </p:sp>
      <p:pic>
        <p:nvPicPr>
          <p:cNvPr id="3" name="Picture 2" descr="no_tradeSyrian Arab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Taiwan: Percent fed:8.5%</a:t>
            </a:r>
          </a:p>
        </p:txBody>
      </p:sp>
      <p:pic>
        <p:nvPicPr>
          <p:cNvPr id="3" name="Picture 2" descr="no_tradeTaiw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Barbados: Percent fed:4.2%</a:t>
            </a:r>
          </a:p>
        </p:txBody>
      </p:sp>
      <p:pic>
        <p:nvPicPr>
          <p:cNvPr id="3" name="Picture 2" descr="no_tradeBarbad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Tajikistan: Percent fed:19.3%</a:t>
            </a:r>
          </a:p>
        </p:txBody>
      </p:sp>
      <p:pic>
        <p:nvPicPr>
          <p:cNvPr id="3" name="Picture 2" descr="no_tradeTaji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Republic of Tanzania: Percent fed:67.5%</a:t>
            </a:r>
          </a:p>
        </p:txBody>
      </p:sp>
      <p:pic>
        <p:nvPicPr>
          <p:cNvPr id="3" name="Picture 2" descr="no_tradeUnited Republic of Tanz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Thailand: Percent fed:79.4%</a:t>
            </a:r>
          </a:p>
        </p:txBody>
      </p:sp>
      <p:pic>
        <p:nvPicPr>
          <p:cNvPr id="3" name="Picture 2" descr="no_tradeThai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Togo: Percent fed:65.6%</a:t>
            </a:r>
          </a:p>
        </p:txBody>
      </p:sp>
      <p:pic>
        <p:nvPicPr>
          <p:cNvPr id="3" name="Picture 2" descr="no_tradeT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Trinidad and Tobago: Percent fed:3.5%</a:t>
            </a:r>
          </a:p>
        </p:txBody>
      </p:sp>
      <p:pic>
        <p:nvPicPr>
          <p:cNvPr id="3" name="Picture 2" descr="no_tradeTrinidad and Toba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Tunisia: Percent fed:86.5%</a:t>
            </a:r>
          </a:p>
        </p:txBody>
      </p:sp>
      <p:pic>
        <p:nvPicPr>
          <p:cNvPr id="3" name="Picture 2" descr="no_tradeTuni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Turkiye: Percent fed:54.6%</a:t>
            </a:r>
          </a:p>
        </p:txBody>
      </p:sp>
      <p:pic>
        <p:nvPicPr>
          <p:cNvPr id="3" name="Picture 2" descr="no_tradeTurkiy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Turkmenistan: Percent fed:35.3%</a:t>
            </a:r>
          </a:p>
        </p:txBody>
      </p:sp>
      <p:pic>
        <p:nvPicPr>
          <p:cNvPr id="3" name="Picture 2" descr="no_tradeTurkme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Uganda: Percent fed:30.3%</a:t>
            </a:r>
          </a:p>
        </p:txBody>
      </p:sp>
      <p:pic>
        <p:nvPicPr>
          <p:cNvPr id="3" name="Picture 2" descr="no_tradeUg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Ukraine: Percent fed:84.9%</a:t>
            </a:r>
          </a:p>
        </p:txBody>
      </p:sp>
      <p:pic>
        <p:nvPicPr>
          <p:cNvPr id="3" name="Picture 2" descr="no_tradeUkra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Belarus: Percent fed:60.3%</a:t>
            </a:r>
          </a:p>
        </p:txBody>
      </p:sp>
      <p:pic>
        <p:nvPicPr>
          <p:cNvPr id="3" name="Picture 2" descr="no_tradeBela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Arab Emirates: Percent fed:5.7%</a:t>
            </a:r>
          </a:p>
        </p:txBody>
      </p:sp>
      <p:pic>
        <p:nvPicPr>
          <p:cNvPr id="3" name="Picture 2" descr="no_tradeUnited Arab Emira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States of America: Percent fed:112.4%</a:t>
            </a:r>
          </a:p>
        </p:txBody>
      </p:sp>
      <p:pic>
        <p:nvPicPr>
          <p:cNvPr id="3" name="Picture 2" descr="no_tradeUnited States of Ame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Uruguay: Percent fed:287.2%</a:t>
            </a:r>
          </a:p>
        </p:txBody>
      </p:sp>
      <p:pic>
        <p:nvPicPr>
          <p:cNvPr id="3" name="Picture 2" descr="no_tradeUru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Uzbekistan: Percent fed:37.9%</a:t>
            </a:r>
          </a:p>
        </p:txBody>
      </p:sp>
      <p:pic>
        <p:nvPicPr>
          <p:cNvPr id="3" name="Picture 2" descr="no_tradeUzbe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Venezuela (Bolivarian Republic of): Percent fed:37.6%</a:t>
            </a:r>
          </a:p>
        </p:txBody>
      </p:sp>
      <p:pic>
        <p:nvPicPr>
          <p:cNvPr id="3" name="Picture 2" descr="no_tradeVenezuela (Bolivarian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Viet Nam: Percent fed:55.0%</a:t>
            </a:r>
          </a:p>
        </p:txBody>
      </p:sp>
      <p:pic>
        <p:nvPicPr>
          <p:cNvPr id="3" name="Picture 2" descr="no_tradeViet N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Yemen: Percent fed:10.7%</a:t>
            </a:r>
          </a:p>
        </p:txBody>
      </p:sp>
      <p:pic>
        <p:nvPicPr>
          <p:cNvPr id="3" name="Picture 2" descr="no_tradeYem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Zambia: Percent fed:52.5%</a:t>
            </a:r>
          </a:p>
        </p:txBody>
      </p:sp>
      <p:pic>
        <p:nvPicPr>
          <p:cNvPr id="3" name="Picture 2" descr="no_tradeZ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Zimbabwe: Percent fed:32.9%</a:t>
            </a:r>
          </a:p>
        </p:txBody>
      </p:sp>
      <p:pic>
        <p:nvPicPr>
          <p:cNvPr id="3" name="Picture 2" descr="no_tradeZimbabw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Benin: Percent fed:80.0%</a:t>
            </a:r>
          </a:p>
        </p:txBody>
      </p:sp>
      <p:pic>
        <p:nvPicPr>
          <p:cNvPr id="3" name="Picture 2" descr="no_tradeBen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Bhutan: Percent fed:20.1%</a:t>
            </a:r>
          </a:p>
        </p:txBody>
      </p:sp>
      <p:pic>
        <p:nvPicPr>
          <p:cNvPr id="3" name="Picture 2" descr="no_tradeBhu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Bolivia (Plurinational State of): Percent fed:126.6%</a:t>
            </a:r>
          </a:p>
        </p:txBody>
      </p:sp>
      <p:pic>
        <p:nvPicPr>
          <p:cNvPr id="3" name="Picture 2" descr="no_tradeBolivia (Plurinational State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Bosnia and Herzegovina: Percent fed:38.7%</a:t>
            </a:r>
          </a:p>
        </p:txBody>
      </p:sp>
      <p:pic>
        <p:nvPicPr>
          <p:cNvPr id="3" name="Picture 2" descr="no_tradeBosnia and Herzegov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Botswana: Percent fed:22.0%</a:t>
            </a:r>
          </a:p>
        </p:txBody>
      </p:sp>
      <p:pic>
        <p:nvPicPr>
          <p:cNvPr id="3" name="Picture 2" descr="no_tradeBotsw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Brazil: Percent fed:229.2%</a:t>
            </a:r>
          </a:p>
        </p:txBody>
      </p:sp>
      <p:pic>
        <p:nvPicPr>
          <p:cNvPr id="3" name="Picture 2" descr="no_tradeBraz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Afghanistan: Percent fed:18.4%</a:t>
            </a:r>
          </a:p>
        </p:txBody>
      </p:sp>
      <p:pic>
        <p:nvPicPr>
          <p:cNvPr id="3" name="Picture 2" descr="no_tradeAfgha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Brunei Darussalam: Percent fed:2.5%</a:t>
            </a:r>
          </a:p>
        </p:txBody>
      </p:sp>
      <p:pic>
        <p:nvPicPr>
          <p:cNvPr id="3" name="Picture 2" descr="no_tradeBrunei Darussa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Burkina Faso: Percent fed:64.9%</a:t>
            </a:r>
          </a:p>
        </p:txBody>
      </p:sp>
      <p:pic>
        <p:nvPicPr>
          <p:cNvPr id="3" name="Picture 2" descr="no_tradeBurkina Fa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Myanmar: Percent fed:59.8%</a:t>
            </a:r>
          </a:p>
        </p:txBody>
      </p:sp>
      <p:pic>
        <p:nvPicPr>
          <p:cNvPr id="3" name="Picture 2" descr="no_tradeMyanm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Burundi: Percent fed:29.1%</a:t>
            </a:r>
          </a:p>
        </p:txBody>
      </p:sp>
      <p:pic>
        <p:nvPicPr>
          <p:cNvPr id="3" name="Picture 2" descr="no_tradeBurund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Cabo Verde: Percent fed:4.7%</a:t>
            </a:r>
          </a:p>
        </p:txBody>
      </p:sp>
      <p:pic>
        <p:nvPicPr>
          <p:cNvPr id="3" name="Picture 2" descr="no_tradeCabo Ver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Cambodia: Percent fed:122.2%</a:t>
            </a:r>
          </a:p>
        </p:txBody>
      </p:sp>
      <p:pic>
        <p:nvPicPr>
          <p:cNvPr id="3" name="Picture 2" descr="no_tradeCambo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Cameroon: Percent fed:43.7%</a:t>
            </a:r>
          </a:p>
        </p:txBody>
      </p:sp>
      <p:pic>
        <p:nvPicPr>
          <p:cNvPr id="3" name="Picture 2" descr="no_tradeCamer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Canada: Percent fed:122.6%</a:t>
            </a:r>
          </a:p>
        </p:txBody>
      </p:sp>
      <p:pic>
        <p:nvPicPr>
          <p:cNvPr id="3" name="Picture 2" descr="no_tradeCana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African Republic: Percent fed:33.5%</a:t>
            </a:r>
          </a:p>
        </p:txBody>
      </p:sp>
      <p:pic>
        <p:nvPicPr>
          <p:cNvPr id="3" name="Picture 2" descr="no_tradeCentral Afr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Chad: Percent fed:85.5%</a:t>
            </a:r>
          </a:p>
        </p:txBody>
      </p:sp>
      <p:pic>
        <p:nvPicPr>
          <p:cNvPr id="3" name="Picture 2" descr="no_tradeCh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Albania: Percent fed:33.4%</a:t>
            </a:r>
          </a:p>
        </p:txBody>
      </p:sp>
      <p:pic>
        <p:nvPicPr>
          <p:cNvPr id="3" name="Picture 2" descr="no_tradeAlb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Chile: Percent fed:58.8%</a:t>
            </a:r>
          </a:p>
        </p:txBody>
      </p:sp>
      <p:pic>
        <p:nvPicPr>
          <p:cNvPr id="3" name="Picture 2" descr="no_tradeCh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China: Percent fed:42.7%</a:t>
            </a:r>
          </a:p>
        </p:txBody>
      </p:sp>
      <p:pic>
        <p:nvPicPr>
          <p:cNvPr id="3" name="Picture 2" descr="no_tradeCh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Colombia: Percent fed:42.8%</a:t>
            </a:r>
          </a:p>
        </p:txBody>
      </p:sp>
      <p:pic>
        <p:nvPicPr>
          <p:cNvPr id="3" name="Picture 2" descr="no_tradeColo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Congo: Percent fed:450.4%</a:t>
            </a:r>
          </a:p>
        </p:txBody>
      </p:sp>
      <p:pic>
        <p:nvPicPr>
          <p:cNvPr id="3" name="Picture 2" descr="no_trade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Republic of the Congo: Percent fed:1.9%</a:t>
            </a:r>
          </a:p>
        </p:txBody>
      </p:sp>
      <p:pic>
        <p:nvPicPr>
          <p:cNvPr id="3" name="Picture 2" descr="no_tradeDemocratic Republic of the 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Costa Rica: Percent fed:152.9%</a:t>
            </a:r>
          </a:p>
        </p:txBody>
      </p:sp>
      <p:pic>
        <p:nvPicPr>
          <p:cNvPr id="3" name="Picture 2" descr="no_tradeCosta 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Cote d'Ivoire: Percent fed:52.1%</a:t>
            </a:r>
          </a:p>
        </p:txBody>
      </p:sp>
      <p:pic>
        <p:nvPicPr>
          <p:cNvPr id="3" name="Picture 2" descr="no_tradeCote d'Ivoi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Cuba: Percent fed:45.9%</a:t>
            </a:r>
          </a:p>
        </p:txBody>
      </p:sp>
      <p:pic>
        <p:nvPicPr>
          <p:cNvPr id="3" name="Picture 2" descr="no_tradeCu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Djibouti: Percent fed:10.4%</a:t>
            </a:r>
          </a:p>
        </p:txBody>
      </p:sp>
      <p:pic>
        <p:nvPicPr>
          <p:cNvPr id="3" name="Picture 2" descr="no_tradeDjibou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Dominican Republic: Percent fed:66.6%</a:t>
            </a:r>
          </a:p>
        </p:txBody>
      </p:sp>
      <p:pic>
        <p:nvPicPr>
          <p:cNvPr id="3" name="Picture 2" descr="no_tradeDomin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Algeria: Percent fed:63.0%</a:t>
            </a:r>
          </a:p>
        </p:txBody>
      </p:sp>
      <p:pic>
        <p:nvPicPr>
          <p:cNvPr id="3" name="Picture 2" descr="no_tradeAl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Ecuador: Percent fed:63.1%</a:t>
            </a:r>
          </a:p>
        </p:txBody>
      </p:sp>
      <p:pic>
        <p:nvPicPr>
          <p:cNvPr id="3" name="Picture 2" descr="no_tradeEcu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Egypt: Percent fed:45.2%</a:t>
            </a:r>
          </a:p>
        </p:txBody>
      </p:sp>
      <p:pic>
        <p:nvPicPr>
          <p:cNvPr id="3" name="Picture 2" descr="no_tradeEgy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 Salvador: Percent fed:45.3%</a:t>
            </a:r>
          </a:p>
        </p:txBody>
      </p:sp>
      <p:pic>
        <p:nvPicPr>
          <p:cNvPr id="3" name="Picture 2" descr="no_tradeEl Salv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Eritrea: Percent fed:37.4%</a:t>
            </a:r>
          </a:p>
        </p:txBody>
      </p:sp>
      <p:pic>
        <p:nvPicPr>
          <p:cNvPr id="3" name="Picture 2" descr="no_tradeErit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Eswatini: Percent fed:100.9%</a:t>
            </a:r>
          </a:p>
        </p:txBody>
      </p:sp>
      <p:pic>
        <p:nvPicPr>
          <p:cNvPr id="3" name="Picture 2" descr="no_tradeEswati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Ethiopia: Percent fed:53.0%</a:t>
            </a:r>
          </a:p>
        </p:txBody>
      </p:sp>
      <p:pic>
        <p:nvPicPr>
          <p:cNvPr id="3" name="Picture 2" descr="no_tradeEthiop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European Union (27) + UK: Percent fed:61.1%</a:t>
            </a:r>
          </a:p>
        </p:txBody>
      </p:sp>
      <p:pic>
        <p:nvPicPr>
          <p:cNvPr id="3" name="Picture 2" descr="no_tradeEuropean Union (27) + 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Fiji: Percent fed:18.2%</a:t>
            </a:r>
          </a:p>
        </p:txBody>
      </p:sp>
      <p:pic>
        <p:nvPicPr>
          <p:cNvPr id="3" name="Picture 2" descr="no_tradeFij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Gabon: Percent fed:19.2%</a:t>
            </a:r>
          </a:p>
        </p:txBody>
      </p:sp>
      <p:pic>
        <p:nvPicPr>
          <p:cNvPr id="3" name="Picture 2" descr="no_tradeGab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Gambia: Percent fed:57.5%</a:t>
            </a:r>
          </a:p>
        </p:txBody>
      </p:sp>
      <p:pic>
        <p:nvPicPr>
          <p:cNvPr id="3" name="Picture 2" descr="no_tradeG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Angola: Percent fed:29.0%</a:t>
            </a:r>
          </a:p>
        </p:txBody>
      </p:sp>
      <p:pic>
        <p:nvPicPr>
          <p:cNvPr id="3" name="Picture 2" descr="no_tradeAngo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Georgia: Percent fed:15.6%</a:t>
            </a:r>
          </a:p>
        </p:txBody>
      </p:sp>
      <p:pic>
        <p:nvPicPr>
          <p:cNvPr id="3" name="Picture 2" descr="no_tradeGeorg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Ghana: Percent fed:83.3%</a:t>
            </a:r>
          </a:p>
        </p:txBody>
      </p:sp>
      <p:pic>
        <p:nvPicPr>
          <p:cNvPr id="3" name="Picture 2" descr="no_tradeGh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Guatemala: Percent fed:79.7%</a:t>
            </a:r>
          </a:p>
        </p:txBody>
      </p:sp>
      <p:pic>
        <p:nvPicPr>
          <p:cNvPr id="3" name="Picture 2" descr="no_tradeGuatema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Guinea: Percent fed:85.2%</a:t>
            </a:r>
          </a:p>
        </p:txBody>
      </p:sp>
      <p:pic>
        <p:nvPicPr>
          <p:cNvPr id="3" name="Picture 2" descr="no_trade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Guinea-Bissau: Percent fed:68.7%</a:t>
            </a:r>
          </a:p>
        </p:txBody>
      </p:sp>
      <p:pic>
        <p:nvPicPr>
          <p:cNvPr id="3" name="Picture 2" descr="no_tradeGuinea-Bissa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Guyana: Percent fed:263.1%</a:t>
            </a:r>
          </a:p>
        </p:txBody>
      </p:sp>
      <p:pic>
        <p:nvPicPr>
          <p:cNvPr id="3" name="Picture 2" descr="no_tradeGuy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Haiti: Percent fed:60.1%</a:t>
            </a:r>
          </a:p>
        </p:txBody>
      </p:sp>
      <p:pic>
        <p:nvPicPr>
          <p:cNvPr id="3" name="Picture 2" descr="no_tradeHai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Honduras: Percent fed:52.4%</a:t>
            </a:r>
          </a:p>
        </p:txBody>
      </p:sp>
      <p:pic>
        <p:nvPicPr>
          <p:cNvPr id="3" name="Picture 2" descr="no_tradeHondu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India: Percent fed:67.0%</a:t>
            </a:r>
          </a:p>
        </p:txBody>
      </p:sp>
      <p:pic>
        <p:nvPicPr>
          <p:cNvPr id="3" name="Picture 2" descr="no_tradeIn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Indonesia: Percent fed:110.1%</a:t>
            </a:r>
          </a:p>
        </p:txBody>
      </p:sp>
      <p:pic>
        <p:nvPicPr>
          <p:cNvPr id="3" name="Picture 2" descr="no_tradeIndone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Argentina: Percent fed:468.4%</a:t>
            </a:r>
          </a:p>
        </p:txBody>
      </p:sp>
      <p:pic>
        <p:nvPicPr>
          <p:cNvPr id="3" name="Picture 2" descr="no_tradeArgen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Iran (Islamic Republic of): Percent fed:43.0%</a:t>
            </a:r>
          </a:p>
        </p:txBody>
      </p:sp>
      <p:pic>
        <p:nvPicPr>
          <p:cNvPr id="3" name="Picture 2" descr="no_tradeIran (Islamic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Iraq: Percent fed:36.8%</a:t>
            </a:r>
          </a:p>
        </p:txBody>
      </p:sp>
      <p:pic>
        <p:nvPicPr>
          <p:cNvPr id="3" name="Picture 2" descr="no_tradeIra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Israel: Percent fed:22.2%</a:t>
            </a:r>
          </a:p>
        </p:txBody>
      </p:sp>
      <p:pic>
        <p:nvPicPr>
          <p:cNvPr id="3" name="Picture 2" descr="no_tradeIsra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Jamaica: Percent fed:38.6%</a:t>
            </a:r>
          </a:p>
        </p:txBody>
      </p:sp>
      <p:pic>
        <p:nvPicPr>
          <p:cNvPr id="3" name="Picture 2" descr="no_tradeJama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Japan: Percent fed:8.9%</a:t>
            </a:r>
          </a:p>
        </p:txBody>
      </p:sp>
      <p:pic>
        <p:nvPicPr>
          <p:cNvPr id="3" name="Picture 2" descr="no_tradeJap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Jordan: Percent fed:8.9%</a:t>
            </a:r>
          </a:p>
        </p:txBody>
      </p:sp>
      <p:pic>
        <p:nvPicPr>
          <p:cNvPr id="3" name="Picture 2" descr="no_tradeJor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Kazakhstan: Percent fed:77.4%</a:t>
            </a:r>
          </a:p>
        </p:txBody>
      </p:sp>
      <p:pic>
        <p:nvPicPr>
          <p:cNvPr id="3" name="Picture 2" descr="no_tradeKazakh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Kenya: Percent fed:40.6%</a:t>
            </a:r>
          </a:p>
        </p:txBody>
      </p:sp>
      <p:pic>
        <p:nvPicPr>
          <p:cNvPr id="3" name="Picture 2" descr="no_tradeKen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People's Republic of Korea: Percent fed:14.8%</a:t>
            </a:r>
          </a:p>
        </p:txBody>
      </p:sp>
      <p:pic>
        <p:nvPicPr>
          <p:cNvPr id="3" name="Picture 2" descr="no_tradeDemocratic People's 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Korea: Percent fed:10.2%</a:t>
            </a:r>
          </a:p>
        </p:txBody>
      </p:sp>
      <p:pic>
        <p:nvPicPr>
          <p:cNvPr id="3" name="Picture 2" descr="no_trade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Armenia: Percent fed:11.3%</a:t>
            </a:r>
          </a:p>
        </p:txBody>
      </p:sp>
      <p:pic>
        <p:nvPicPr>
          <p:cNvPr id="3" name="Picture 2" descr="no_tradeArme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Kuwait: Percent fed:1.3%</a:t>
            </a:r>
          </a:p>
        </p:txBody>
      </p:sp>
      <p:pic>
        <p:nvPicPr>
          <p:cNvPr id="3" name="Picture 2" descr="no_tradeKuw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Kyrgyzstan: Percent fed:29.0%</a:t>
            </a:r>
          </a:p>
        </p:txBody>
      </p:sp>
      <p:pic>
        <p:nvPicPr>
          <p:cNvPr id="3" name="Picture 2" descr="no_tradeKyrgyz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Lao People's Democratic Republic: Percent fed:79.2%</a:t>
            </a:r>
          </a:p>
        </p:txBody>
      </p:sp>
      <p:pic>
        <p:nvPicPr>
          <p:cNvPr id="3" name="Picture 2" descr="no_tradeLao People's Democratic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Lebanon: Percent fed:13.8%</a:t>
            </a:r>
          </a:p>
        </p:txBody>
      </p:sp>
      <p:pic>
        <p:nvPicPr>
          <p:cNvPr id="3" name="Picture 2" descr="no_tradeLeba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Lesotho: Percent fed:16.4%</a:t>
            </a:r>
          </a:p>
        </p:txBody>
      </p:sp>
      <p:pic>
        <p:nvPicPr>
          <p:cNvPr id="3" name="Picture 2" descr="no_tradeLesot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Liberia: Percent fed:21.4%</a:t>
            </a:r>
          </a:p>
        </p:txBody>
      </p:sp>
      <p:pic>
        <p:nvPicPr>
          <p:cNvPr id="3" name="Picture 2" descr="no_tradeLib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Libya: Percent fed:50.6%</a:t>
            </a:r>
          </a:p>
        </p:txBody>
      </p:sp>
      <p:pic>
        <p:nvPicPr>
          <p:cNvPr id="3" name="Picture 2" descr="no_tradeLib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Madagascar: Percent fed:43.1%</a:t>
            </a:r>
          </a:p>
        </p:txBody>
      </p:sp>
      <p:pic>
        <p:nvPicPr>
          <p:cNvPr id="3" name="Picture 2" descr="no_tradeMadagas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Malawi: Percent fed:89.4%</a:t>
            </a:r>
          </a:p>
        </p:txBody>
      </p:sp>
      <p:pic>
        <p:nvPicPr>
          <p:cNvPr id="3" name="Picture 2" descr="no_tradeMalaw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Malaysia: Percent fed:152.5%</a:t>
            </a:r>
          </a:p>
        </p:txBody>
      </p:sp>
      <p:pic>
        <p:nvPicPr>
          <p:cNvPr id="3" name="Picture 2" descr="no_tradeMalay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Australia: Percent fed:419.8%</a:t>
            </a:r>
          </a:p>
        </p:txBody>
      </p:sp>
      <p:pic>
        <p:nvPicPr>
          <p:cNvPr id="3" name="Picture 2" descr="no_tradeAustr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Mali: Percent fed:114.2%</a:t>
            </a:r>
          </a:p>
        </p:txBody>
      </p:sp>
      <p:pic>
        <p:nvPicPr>
          <p:cNvPr id="3" name="Picture 2" descr="no_tradeMa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Mauritania: Percent fed:70.3%</a:t>
            </a:r>
          </a:p>
        </p:txBody>
      </p:sp>
      <p:pic>
        <p:nvPicPr>
          <p:cNvPr id="3" name="Picture 2" descr="no_tradeMaurit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Mauritius: Percent fed:11.0%</a:t>
            </a:r>
          </a:p>
        </p:txBody>
      </p:sp>
      <p:pic>
        <p:nvPicPr>
          <p:cNvPr id="3" name="Picture 2" descr="no_tradeMauriti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Mexico: Percent fed:32.1%</a:t>
            </a:r>
          </a:p>
        </p:txBody>
      </p:sp>
      <p:pic>
        <p:nvPicPr>
          <p:cNvPr id="3" name="Picture 2" descr="no_tradeMexi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Moldova: Percent fed:50.2%</a:t>
            </a:r>
          </a:p>
        </p:txBody>
      </p:sp>
      <p:pic>
        <p:nvPicPr>
          <p:cNvPr id="3" name="Picture 2" descr="no_tradeRepublic of Moldo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Mongolia: Percent fed:60.5%</a:t>
            </a:r>
          </a:p>
        </p:txBody>
      </p:sp>
      <p:pic>
        <p:nvPicPr>
          <p:cNvPr id="3" name="Picture 2" descr="no_tradeMongo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Morocco: Percent fed:57.9%</a:t>
            </a:r>
          </a:p>
        </p:txBody>
      </p:sp>
      <p:pic>
        <p:nvPicPr>
          <p:cNvPr id="3" name="Picture 2" descr="no_tradeMoroc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Mozambique: Percent fed:37.2%</a:t>
            </a:r>
          </a:p>
        </p:txBody>
      </p:sp>
      <p:pic>
        <p:nvPicPr>
          <p:cNvPr id="3" name="Picture 2" descr="no_tradeMozambiq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Namibia: Percent fed:41.6%</a:t>
            </a:r>
          </a:p>
        </p:txBody>
      </p:sp>
      <p:pic>
        <p:nvPicPr>
          <p:cNvPr id="3" name="Picture 2" descr="no_tradeNami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Nepal: Percent fed:41.9%</a:t>
            </a:r>
          </a:p>
        </p:txBody>
      </p:sp>
      <p:pic>
        <p:nvPicPr>
          <p:cNvPr id="3" name="Picture 2" descr="no_tradeNep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Azerbaijan: Percent fed:25.7%</a:t>
            </a:r>
          </a:p>
        </p:txBody>
      </p:sp>
      <p:pic>
        <p:nvPicPr>
          <p:cNvPr id="3" name="Picture 2" descr="no_tradeAzerbaij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Zealand: Percent fed:241.1%</a:t>
            </a:r>
          </a:p>
        </p:txBody>
      </p:sp>
      <p:pic>
        <p:nvPicPr>
          <p:cNvPr id="3" name="Picture 2" descr="no_tradeNew Zea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Nicaragua: Percent fed:73.1%</a:t>
            </a:r>
          </a:p>
        </p:txBody>
      </p:sp>
      <p:pic>
        <p:nvPicPr>
          <p:cNvPr id="3" name="Picture 2" descr="no_tradeNicarag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Niger: Percent fed:66.6%</a:t>
            </a:r>
          </a:p>
        </p:txBody>
      </p:sp>
      <p:pic>
        <p:nvPicPr>
          <p:cNvPr id="3" name="Picture 2" descr="no_tradeNi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Nigeria: Percent fed:51.3%</a:t>
            </a:r>
          </a:p>
        </p:txBody>
      </p:sp>
      <p:pic>
        <p:nvPicPr>
          <p:cNvPr id="3" name="Picture 2" descr="no_tradeNi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 Macedonia: Percent fed:28.0%</a:t>
            </a:r>
          </a:p>
        </p:txBody>
      </p:sp>
      <p:pic>
        <p:nvPicPr>
          <p:cNvPr id="3" name="Picture 2" descr="no_tradeNorth Macedo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Norway: Percent fed:48.9%</a:t>
            </a:r>
          </a:p>
        </p:txBody>
      </p:sp>
      <p:pic>
        <p:nvPicPr>
          <p:cNvPr id="3" name="Picture 2" descr="no_tradeNorw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Oman: Percent fed:9.6%</a:t>
            </a:r>
          </a:p>
        </p:txBody>
      </p:sp>
      <p:pic>
        <p:nvPicPr>
          <p:cNvPr id="3" name="Picture 2" descr="no_tradeO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Pakistan: Percent fed:54.1%</a:t>
            </a:r>
          </a:p>
        </p:txBody>
      </p:sp>
      <p:pic>
        <p:nvPicPr>
          <p:cNvPr id="3" name="Picture 2" descr="no_tradePa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Panama: Percent fed:108.3%</a:t>
            </a:r>
          </a:p>
        </p:txBody>
      </p:sp>
      <p:pic>
        <p:nvPicPr>
          <p:cNvPr id="3" name="Picture 2" descr="no_tradePana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Papua New Guinea: Percent fed:20.4%</a:t>
            </a:r>
          </a:p>
        </p:txBody>
      </p:sp>
      <p:pic>
        <p:nvPicPr>
          <p:cNvPr id="3" name="Picture 2" descr="no_tradePapua New 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no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